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2" r:id="rId7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76767"/>
    <a:srgbClr val="0033CC"/>
    <a:srgbClr val="F5A238"/>
    <a:srgbClr val="003399"/>
    <a:srgbClr val="0C3274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Açık Stil 1 - Vurgu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D7B26C5-4107-4FEC-AEDC-1716B250A1EF}" styleName="Açık Stil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5" d="100"/>
          <a:sy n="85" d="100"/>
        </p:scale>
        <p:origin x="547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7680EB4B-E6BC-4D85-96B2-5C54F69090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11F00D10-9DD0-441D-9EBD-36C71C5C69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542CDE22-4452-4E5A-AFD8-FD9AC70A9F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EFCB8-54F2-4E79-87E8-D0F48A2260DF}" type="datetimeFigureOut">
              <a:rPr lang="tr-TR" smtClean="0"/>
              <a:t>2.10.2026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03450D29-0569-41FB-BB29-2C5A9B07A5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95360403-C374-4BEA-A67B-6473AB3095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30609-950B-4317-A21A-B31CC4A5C60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244376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B4FE8896-22F5-4DB5-AC88-A360029675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13E1F9A-F53B-4FD8-A636-C3F27C143C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5DF1D077-179F-455B-B8AE-51E9D2442B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EFCB8-54F2-4E79-87E8-D0F48A2260DF}" type="datetimeFigureOut">
              <a:rPr lang="tr-TR" smtClean="0"/>
              <a:t>2.10.2026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47B0658-901F-4F2A-9547-191E6A9BF2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4C1418B9-DECE-46AB-B4CD-1B28F7348B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30609-950B-4317-A21A-B31CC4A5C60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254714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A1DE05C1-C990-4B24-A7F1-7BC73C6835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02FB2182-4DFC-4C94-B7C9-F9DB4986D4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9BCFE58C-F672-44B0-92E6-D96335687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EFCB8-54F2-4E79-87E8-D0F48A2260DF}" type="datetimeFigureOut">
              <a:rPr lang="tr-TR" smtClean="0"/>
              <a:t>2.10.2026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61EDEC1-E9B3-4488-B4DF-1F05BDD0EE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00C4A97B-C843-402C-B695-E359272E4E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30609-950B-4317-A21A-B31CC4A5C60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740771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CF04FF6B-F51D-4533-A86A-7F9A01DD0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CCC1F3A-6742-415C-B0F0-8183B50CB8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8BCBEEB9-9601-49CB-820E-5A9FC5D8D8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46E64987-3012-49B0-85E3-2FA31D24E3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EFCB8-54F2-4E79-87E8-D0F48A2260DF}" type="datetimeFigureOut">
              <a:rPr lang="tr-TR" smtClean="0"/>
              <a:t>2.10.2026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CA267D07-F1C2-455E-83F2-36B0254845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21CF1B61-9CE2-4BB2-8F5C-3DB5891289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30609-950B-4317-A21A-B31CC4A5C60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219076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33775907-CB80-4203-BCAB-C4F0AD224E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680E80F0-359D-48D0-BADF-CF739D1EA5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F1892F6F-59B9-49BA-B891-72CCE2F5FE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49671164-60EE-4D8E-A912-0963CBEA4C9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644E0DA4-63DA-4979-8569-3D4ABFC65D0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4E489C7E-C9E9-4E51-97E7-BD244FAC6F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EFCB8-54F2-4E79-87E8-D0F48A2260DF}" type="datetimeFigureOut">
              <a:rPr lang="tr-TR" smtClean="0"/>
              <a:t>2.10.2026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FD2B145C-5976-4430-8F0A-3F0839BFEF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098EDF09-CB6A-44F9-A655-F40C25905E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30609-950B-4317-A21A-B31CC4A5C60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590065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91E5A172-C4EA-4D24-BE5D-E77192C2C7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D5473D67-A6E1-41CE-B070-9D8BD84BCE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EFCB8-54F2-4E79-87E8-D0F48A2260DF}" type="datetimeFigureOut">
              <a:rPr lang="tr-TR" smtClean="0"/>
              <a:t>2.10.2026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B4CE2947-2D21-46BA-AEB4-28CBB87F76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A170CFAC-F251-49F2-B58D-542EDC61D5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30609-950B-4317-A21A-B31CC4A5C60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959327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F9ACAD88-0E5E-43CD-8B81-16A93358C8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EFCB8-54F2-4E79-87E8-D0F48A2260DF}" type="datetimeFigureOut">
              <a:rPr lang="tr-TR" smtClean="0"/>
              <a:t>2.10.2026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B0EF2BFA-9733-4722-9045-1D1BD4028B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CA6CFD1E-D739-460F-BF68-CA0B95EE50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30609-950B-4317-A21A-B31CC4A5C60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399668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642C6C81-7FEE-4C3B-A33F-B09DE76EA5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E15461F-1614-4846-B376-DAB4B53D83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C51D223A-9BFB-4CA9-AD39-12AF2FC386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F67B532E-DF92-4789-B042-080D057409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EFCB8-54F2-4E79-87E8-D0F48A2260DF}" type="datetimeFigureOut">
              <a:rPr lang="tr-TR" smtClean="0"/>
              <a:t>2.10.2026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94EC7BD0-DB8F-43FE-9A01-3BBEDB91DF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1747263D-0658-458F-9091-B270B076CC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30609-950B-4317-A21A-B31CC4A5C60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966392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423500AD-D7C7-4DB9-A38A-A0D30CDB77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A90DA35B-F94C-4C07-B34C-01EA7BCCF61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C42DFAE7-2AD3-45CE-AD3F-5CB07A6763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D467EB7B-247A-4EE8-A63C-6822F3C497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EFCB8-54F2-4E79-87E8-D0F48A2260DF}" type="datetimeFigureOut">
              <a:rPr lang="tr-TR" smtClean="0"/>
              <a:t>2.10.2026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FE3CED71-1DA3-414E-9604-ED08073785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FE7EFD68-402F-4A5A-A49C-E58103AB9A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30609-950B-4317-A21A-B31CC4A5C60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599407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75962C6D-1D6D-4881-ACB4-54E69071A4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6B4CAE01-BC48-4478-ADE7-0F7F3B1277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0B047FF6-338B-4916-9576-0B6913B744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EFCB8-54F2-4E79-87E8-D0F48A2260DF}" type="datetimeFigureOut">
              <a:rPr lang="tr-TR" smtClean="0"/>
              <a:t>2.10.2026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28924F57-33BD-4D99-94DC-A1885C8180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DA57A985-513F-4BF1-B735-070881F29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30609-950B-4317-A21A-B31CC4A5C60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679034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67F9BC27-8FA8-4B42-9B99-B9AAFAFEF70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C8CB3C63-1770-4100-98A5-6F7EC0BFAB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7F2E3E68-3C3B-4C06-AFB1-C65E2D8341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EFCB8-54F2-4E79-87E8-D0F48A2260DF}" type="datetimeFigureOut">
              <a:rPr lang="tr-TR" smtClean="0"/>
              <a:t>2.10.2026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8CB0BF0A-879A-4182-A293-7C54E4616C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F4EB3DE9-8FE9-4B09-8267-C613D897F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30609-950B-4317-A21A-B31CC4A5C60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864505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94E11CE3-A424-4CC2-8BD5-1D21EA3620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FC1A9589-9E3A-4F62-81F3-9E61FD3044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67C2B1C-9427-4FED-9DB3-A2E13AFF84A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8EFCB8-54F2-4E79-87E8-D0F48A2260DF}" type="datetimeFigureOut">
              <a:rPr lang="tr-TR" smtClean="0"/>
              <a:t>2.10.2026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560C3EE3-032B-4668-BF9D-86950744D7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28061D8E-DC60-4137-84FC-4221FAF7B8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830609-950B-4317-A21A-B31CC4A5C60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97644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>
            <a:extLst>
              <a:ext uri="{FF2B5EF4-FFF2-40B4-BE49-F238E27FC236}">
                <a16:creationId xmlns:a16="http://schemas.microsoft.com/office/drawing/2014/main" id="{28374827-1FEB-4D3A-B1C9-1ACEDFF93E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7759"/>
            <a:ext cx="12192000" cy="6702481"/>
          </a:xfrm>
          <a:prstGeom prst="rect">
            <a:avLst/>
          </a:prstGeom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D1274CF-E913-4D91-AC92-CE2F225AC7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7127" y="2379722"/>
            <a:ext cx="9144000" cy="1049277"/>
          </a:xfrm>
        </p:spPr>
        <p:txBody>
          <a:bodyPr>
            <a:normAutofit/>
          </a:bodyPr>
          <a:lstStyle/>
          <a:p>
            <a:r>
              <a:rPr lang="tr-TR" sz="3200" b="1" dirty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ZMGM20-X Bildiri Başlığı </a:t>
            </a:r>
            <a:br>
              <a:rPr lang="tr-TR" sz="3200" b="1" dirty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tr-TR" sz="3200" b="1" dirty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tr-TR" sz="3200" b="1" dirty="0" err="1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Arial</a:t>
            </a:r>
            <a:r>
              <a:rPr lang="tr-TR" sz="3200" b="1" dirty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32 punto)</a:t>
            </a:r>
            <a:endParaRPr lang="tr-TR" sz="2800" b="1" dirty="0">
              <a:solidFill>
                <a:srgbClr val="0033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5C74527F-B5EE-4127-B0E1-20C6ED464F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07127" y="4114800"/>
            <a:ext cx="9144000" cy="1330035"/>
          </a:xfrm>
        </p:spPr>
        <p:txBody>
          <a:bodyPr>
            <a:normAutofit/>
          </a:bodyPr>
          <a:lstStyle/>
          <a:p>
            <a:r>
              <a:rPr lang="tr-TR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Yazar 1 Ad </a:t>
            </a:r>
            <a:r>
              <a:rPr lang="tr-TR" sz="20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Soyad</a:t>
            </a:r>
            <a:r>
              <a:rPr lang="tr-TR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Yazar 2 Ad </a:t>
            </a:r>
            <a:r>
              <a:rPr lang="tr-TR" sz="20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Soyad</a:t>
            </a:r>
            <a:r>
              <a:rPr lang="tr-TR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Yazar 3 Ad </a:t>
            </a:r>
            <a:r>
              <a:rPr lang="tr-TR" sz="20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Soyad</a:t>
            </a:r>
            <a:r>
              <a:rPr lang="tr-TR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..</a:t>
            </a:r>
          </a:p>
          <a:p>
            <a:endParaRPr lang="tr-TR" sz="20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tr-TR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Sunan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F4E0790B-16B3-2989-D612-A9B1880CAE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8687" y="5599110"/>
            <a:ext cx="7040880" cy="1181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91481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extLst>
              <a:ext uri="{FF2B5EF4-FFF2-40B4-BE49-F238E27FC236}">
                <a16:creationId xmlns:a16="http://schemas.microsoft.com/office/drawing/2014/main" id="{A4CBCF0A-61F1-49D5-9444-3965FC204C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7759"/>
            <a:ext cx="12192000" cy="6702481"/>
          </a:xfrm>
          <a:prstGeom prst="rect">
            <a:avLst/>
          </a:prstGeom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D1274CF-E913-4D91-AC92-CE2F225AC7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05098" y="418582"/>
            <a:ext cx="9144000" cy="554008"/>
          </a:xfrm>
        </p:spPr>
        <p:txBody>
          <a:bodyPr>
            <a:normAutofit/>
          </a:bodyPr>
          <a:lstStyle/>
          <a:p>
            <a:pPr algn="l"/>
            <a:r>
              <a:rPr lang="tr-TR" sz="2800" b="1" dirty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ANA BAŞLIK (</a:t>
            </a:r>
            <a:r>
              <a:rPr lang="tr-TR" sz="2800" b="1" dirty="0" err="1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Arial</a:t>
            </a:r>
            <a:r>
              <a:rPr lang="tr-TR" sz="2800" b="1" dirty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28 punto)</a:t>
            </a:r>
          </a:p>
        </p:txBody>
      </p:sp>
      <p:sp>
        <p:nvSpPr>
          <p:cNvPr id="7" name="Alt Başlık 6">
            <a:extLst>
              <a:ext uri="{FF2B5EF4-FFF2-40B4-BE49-F238E27FC236}">
                <a16:creationId xmlns:a16="http://schemas.microsoft.com/office/drawing/2014/main" id="{A77B90DB-086A-4BC1-AC30-025D873D56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05098" y="2244436"/>
            <a:ext cx="9362902" cy="3013364"/>
          </a:xfrm>
        </p:spPr>
        <p:txBody>
          <a:bodyPr>
            <a:normAutofit/>
          </a:bodyPr>
          <a:lstStyle/>
          <a:p>
            <a:pPr algn="just"/>
            <a:r>
              <a:rPr lang="tr-TR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Metin (</a:t>
            </a:r>
            <a:r>
              <a:rPr lang="tr-TR" sz="20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Arial</a:t>
            </a:r>
            <a:r>
              <a:rPr lang="tr-TR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 punto)</a:t>
            </a:r>
          </a:p>
        </p:txBody>
      </p:sp>
      <p:sp>
        <p:nvSpPr>
          <p:cNvPr id="8" name="Unvan 1">
            <a:extLst>
              <a:ext uri="{FF2B5EF4-FFF2-40B4-BE49-F238E27FC236}">
                <a16:creationId xmlns:a16="http://schemas.microsoft.com/office/drawing/2014/main" id="{BFEEB304-FD6B-476B-B45D-FD015C2F2461}"/>
              </a:ext>
            </a:extLst>
          </p:cNvPr>
          <p:cNvSpPr txBox="1">
            <a:spLocks/>
          </p:cNvSpPr>
          <p:nvPr/>
        </p:nvSpPr>
        <p:spPr>
          <a:xfrm>
            <a:off x="1305098" y="963759"/>
            <a:ext cx="9144000" cy="55400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tr-TR" sz="2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1.1. ALT BAŞLIK (</a:t>
            </a:r>
            <a:r>
              <a:rPr lang="tr-TR" sz="2400" b="1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Arial</a:t>
            </a:r>
            <a:r>
              <a:rPr lang="tr-TR" sz="2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24 punto)</a:t>
            </a:r>
          </a:p>
        </p:txBody>
      </p:sp>
      <p:sp>
        <p:nvSpPr>
          <p:cNvPr id="10" name="Unvan 1">
            <a:extLst>
              <a:ext uri="{FF2B5EF4-FFF2-40B4-BE49-F238E27FC236}">
                <a16:creationId xmlns:a16="http://schemas.microsoft.com/office/drawing/2014/main" id="{A141C18F-8D39-4EA5-A996-9BC5C112AB29}"/>
              </a:ext>
            </a:extLst>
          </p:cNvPr>
          <p:cNvSpPr txBox="1">
            <a:spLocks/>
          </p:cNvSpPr>
          <p:nvPr/>
        </p:nvSpPr>
        <p:spPr>
          <a:xfrm>
            <a:off x="1305098" y="1531105"/>
            <a:ext cx="9144000" cy="55400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tr-TR" sz="2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1.1.1. İkinci Alt Başlık (</a:t>
            </a:r>
            <a:r>
              <a:rPr lang="tr-TR" sz="2400" b="1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Arial</a:t>
            </a:r>
            <a:r>
              <a:rPr lang="tr-TR" sz="2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24 punto)</a:t>
            </a:r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99933657-F511-288D-D099-8AFE25F710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969" y="5894241"/>
            <a:ext cx="5266113" cy="883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38102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extLst>
              <a:ext uri="{FF2B5EF4-FFF2-40B4-BE49-F238E27FC236}">
                <a16:creationId xmlns:a16="http://schemas.microsoft.com/office/drawing/2014/main" id="{A4CBCF0A-61F1-49D5-9444-3965FC204C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7759"/>
            <a:ext cx="12192000" cy="6702481"/>
          </a:xfrm>
          <a:prstGeom prst="rect">
            <a:avLst/>
          </a:prstGeom>
        </p:spPr>
      </p:pic>
      <p:sp>
        <p:nvSpPr>
          <p:cNvPr id="7" name="Alt Başlık 6">
            <a:extLst>
              <a:ext uri="{FF2B5EF4-FFF2-40B4-BE49-F238E27FC236}">
                <a16:creationId xmlns:a16="http://schemas.microsoft.com/office/drawing/2014/main" id="{A77B90DB-086A-4BC1-AC30-025D873D56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60466" y="4993395"/>
            <a:ext cx="6158348" cy="554008"/>
          </a:xfrm>
        </p:spPr>
        <p:txBody>
          <a:bodyPr>
            <a:normAutofit/>
          </a:bodyPr>
          <a:lstStyle/>
          <a:p>
            <a:pPr algn="just"/>
            <a:r>
              <a:rPr lang="tr-TR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Şekil 1.1. </a:t>
            </a:r>
            <a:r>
              <a:rPr lang="tr-TR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Xxxxxx</a:t>
            </a:r>
            <a:r>
              <a:rPr lang="tr-T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tr-TR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Arial</a:t>
            </a:r>
            <a:r>
              <a:rPr lang="tr-T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16 punto)  </a:t>
            </a:r>
          </a:p>
        </p:txBody>
      </p:sp>
      <p:pic>
        <p:nvPicPr>
          <p:cNvPr id="9" name="Resim 8">
            <a:extLst>
              <a:ext uri="{FF2B5EF4-FFF2-40B4-BE49-F238E27FC236}">
                <a16:creationId xmlns:a16="http://schemas.microsoft.com/office/drawing/2014/main" id="{E0F1AF72-BBDA-4DAA-9038-2AAA4F7F9B8A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6851" y="839586"/>
            <a:ext cx="6019454" cy="3923607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Resim 1">
            <a:extLst>
              <a:ext uri="{FF2B5EF4-FFF2-40B4-BE49-F238E27FC236}">
                <a16:creationId xmlns:a16="http://schemas.microsoft.com/office/drawing/2014/main" id="{F181C61D-2CE6-DEE0-169A-63B83912AC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969" y="5894241"/>
            <a:ext cx="5266113" cy="883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13202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extLst>
              <a:ext uri="{FF2B5EF4-FFF2-40B4-BE49-F238E27FC236}">
                <a16:creationId xmlns:a16="http://schemas.microsoft.com/office/drawing/2014/main" id="{A4CBCF0A-61F1-49D5-9444-3965FC204C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7759"/>
            <a:ext cx="12192000" cy="6702481"/>
          </a:xfrm>
          <a:prstGeom prst="rect">
            <a:avLst/>
          </a:prstGeom>
        </p:spPr>
      </p:pic>
      <p:sp>
        <p:nvSpPr>
          <p:cNvPr id="7" name="Alt Başlık 6">
            <a:extLst>
              <a:ext uri="{FF2B5EF4-FFF2-40B4-BE49-F238E27FC236}">
                <a16:creationId xmlns:a16="http://schemas.microsoft.com/office/drawing/2014/main" id="{A77B90DB-086A-4BC1-AC30-025D873D56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88374" y="1212366"/>
            <a:ext cx="9144000" cy="554008"/>
          </a:xfrm>
        </p:spPr>
        <p:txBody>
          <a:bodyPr>
            <a:normAutofit/>
          </a:bodyPr>
          <a:lstStyle/>
          <a:p>
            <a:pPr algn="just"/>
            <a:r>
              <a:rPr lang="tr-TR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Tablo 1.1. </a:t>
            </a:r>
            <a:r>
              <a:rPr lang="tr-TR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Xxxxxx</a:t>
            </a:r>
            <a:r>
              <a:rPr lang="tr-T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tr-TR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Arial</a:t>
            </a:r>
            <a:r>
              <a:rPr lang="tr-T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16 punto)</a:t>
            </a:r>
          </a:p>
        </p:txBody>
      </p:sp>
      <p:graphicFrame>
        <p:nvGraphicFramePr>
          <p:cNvPr id="5" name="Tablo 4">
            <a:extLst>
              <a:ext uri="{FF2B5EF4-FFF2-40B4-BE49-F238E27FC236}">
                <a16:creationId xmlns:a16="http://schemas.microsoft.com/office/drawing/2014/main" id="{C5205EF1-85C5-417C-9D1C-54B9078AE4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0283614"/>
              </p:ext>
            </p:extLst>
          </p:nvPr>
        </p:nvGraphicFramePr>
        <p:xfrm>
          <a:off x="1971500" y="1607913"/>
          <a:ext cx="7879082" cy="262128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4046914">
                  <a:extLst>
                    <a:ext uri="{9D8B030D-6E8A-4147-A177-3AD203B41FA5}">
                      <a16:colId xmlns:a16="http://schemas.microsoft.com/office/drawing/2014/main" val="2111398785"/>
                    </a:ext>
                  </a:extLst>
                </a:gridCol>
                <a:gridCol w="3832168">
                  <a:extLst>
                    <a:ext uri="{9D8B030D-6E8A-4147-A177-3AD203B41FA5}">
                      <a16:colId xmlns:a16="http://schemas.microsoft.com/office/drawing/2014/main" val="22680259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tr-TR" sz="20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Aaaa</a:t>
                      </a:r>
                      <a:r>
                        <a:rPr lang="tr-TR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tr-TR" sz="20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tr-TR" sz="200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Arial</a:t>
                      </a:r>
                      <a:r>
                        <a:rPr lang="tr-TR" sz="20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18 veya 20 punto)</a:t>
                      </a:r>
                      <a:endParaRPr lang="tr-TR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0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Bbbb</a:t>
                      </a:r>
                      <a:r>
                        <a:rPr lang="tr-TR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tr-TR" sz="20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tr-TR" sz="200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Arial</a:t>
                      </a:r>
                      <a:r>
                        <a:rPr lang="tr-TR" sz="20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18 veya 20 punto)</a:t>
                      </a:r>
                      <a:endParaRPr lang="tr-TR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29148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sz="18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Xxxxx</a:t>
                      </a:r>
                      <a:r>
                        <a:rPr lang="tr-TR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tr-TR" sz="18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tr-TR" sz="180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Arial</a:t>
                      </a:r>
                      <a:r>
                        <a:rPr lang="tr-TR" sz="18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16 veya 18 punto)</a:t>
                      </a:r>
                      <a:endParaRPr lang="tr-TR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419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7952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612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79377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00474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8142766"/>
                  </a:ext>
                </a:extLst>
              </a:tr>
            </a:tbl>
          </a:graphicData>
        </a:graphic>
      </p:graphicFrame>
      <p:pic>
        <p:nvPicPr>
          <p:cNvPr id="2" name="Resim 1">
            <a:extLst>
              <a:ext uri="{FF2B5EF4-FFF2-40B4-BE49-F238E27FC236}">
                <a16:creationId xmlns:a16="http://schemas.microsoft.com/office/drawing/2014/main" id="{B2BC13B3-FF6C-4F9C-5217-7C78CA5007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969" y="5894241"/>
            <a:ext cx="5266113" cy="883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6673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extLst>
              <a:ext uri="{FF2B5EF4-FFF2-40B4-BE49-F238E27FC236}">
                <a16:creationId xmlns:a16="http://schemas.microsoft.com/office/drawing/2014/main" id="{A4CBCF0A-61F1-49D5-9444-3965FC204C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7759"/>
            <a:ext cx="12192000" cy="6702481"/>
          </a:xfrm>
          <a:prstGeom prst="rect">
            <a:avLst/>
          </a:prstGeom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D1274CF-E913-4D91-AC92-CE2F225AC7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05098" y="418582"/>
            <a:ext cx="9144000" cy="554008"/>
          </a:xfrm>
        </p:spPr>
        <p:txBody>
          <a:bodyPr>
            <a:normAutofit/>
          </a:bodyPr>
          <a:lstStyle/>
          <a:p>
            <a:pPr algn="l"/>
            <a:r>
              <a:rPr lang="tr-TR" sz="2800" b="1" dirty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KAYNAKLAR</a:t>
            </a:r>
          </a:p>
        </p:txBody>
      </p:sp>
      <p:sp>
        <p:nvSpPr>
          <p:cNvPr id="7" name="Alt Başlık 6">
            <a:extLst>
              <a:ext uri="{FF2B5EF4-FFF2-40B4-BE49-F238E27FC236}">
                <a16:creationId xmlns:a16="http://schemas.microsoft.com/office/drawing/2014/main" id="{A77B90DB-086A-4BC1-AC30-025D873D56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14548" y="1064029"/>
            <a:ext cx="9144000" cy="4483374"/>
          </a:xfrm>
        </p:spPr>
        <p:txBody>
          <a:bodyPr>
            <a:normAutofit/>
          </a:bodyPr>
          <a:lstStyle/>
          <a:p>
            <a:pPr algn="just"/>
            <a:r>
              <a:rPr lang="tr-TR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Çinicioğlu</a:t>
            </a:r>
            <a:r>
              <a:rPr lang="tr-T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S.F., Bozbey, I., Öztoprak, S. ve Keleşoğlu, A.K. (2007), “An </a:t>
            </a:r>
            <a:r>
              <a:rPr lang="tr-TR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Integrated</a:t>
            </a:r>
            <a:r>
              <a:rPr lang="tr-T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Earthquake</a:t>
            </a:r>
            <a:r>
              <a:rPr lang="tr-T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Damage</a:t>
            </a:r>
            <a:r>
              <a:rPr lang="tr-T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Assessment</a:t>
            </a:r>
            <a:r>
              <a:rPr lang="tr-T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Methodology</a:t>
            </a:r>
            <a:r>
              <a:rPr lang="tr-T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tr-T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Its</a:t>
            </a:r>
            <a:r>
              <a:rPr lang="tr-T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Application </a:t>
            </a:r>
            <a:r>
              <a:rPr lang="tr-TR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tr-T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Two</a:t>
            </a:r>
            <a:r>
              <a:rPr lang="tr-T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Districts</a:t>
            </a:r>
            <a:r>
              <a:rPr lang="tr-T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tr-TR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Istanbul</a:t>
            </a:r>
            <a:r>
              <a:rPr lang="tr-T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tr-TR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Turkey</a:t>
            </a:r>
            <a:r>
              <a:rPr lang="tr-T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”, </a:t>
            </a:r>
            <a:r>
              <a:rPr lang="tr-TR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Engineering</a:t>
            </a:r>
            <a:r>
              <a:rPr lang="tr-T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Geology</a:t>
            </a:r>
            <a:r>
              <a:rPr lang="tr-T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tr-TR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</a:t>
            </a:r>
            <a:r>
              <a:rPr lang="tr-T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94, 145-165.</a:t>
            </a:r>
          </a:p>
          <a:p>
            <a:pPr algn="just"/>
            <a:r>
              <a:rPr lang="tr-T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Çimen, Ö., Keskin, S.N. (2004), “Killi Zeminlerde Şişme Yüzdesinin Tahmini”, Zemin Mekaniği ve Temel Mühendisliği Onuncu Ulusal Kongresi, İstanbul Teknik Üniversitesi, İstanbul, 49-56.</a:t>
            </a:r>
          </a:p>
          <a:p>
            <a:pPr algn="just"/>
            <a:r>
              <a:rPr lang="tr-TR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Önalp</a:t>
            </a:r>
            <a:r>
              <a:rPr lang="tr-T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A., Arel, E., Bol, E., </a:t>
            </a:r>
            <a:r>
              <a:rPr lang="tr-TR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Özocak</a:t>
            </a:r>
            <a:r>
              <a:rPr lang="tr-T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A., Sert, S. (2008), “Sıvılaşma Potansiyelinin Belirlenmesinde Koni </a:t>
            </a:r>
            <a:r>
              <a:rPr lang="tr-TR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Penetrasyon</a:t>
            </a:r>
            <a:r>
              <a:rPr lang="tr-T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Deneyi (CPT) Sönümlenme Yönteminin Uygulanması”, </a:t>
            </a:r>
            <a:r>
              <a:rPr lang="tr-TR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Tübitak</a:t>
            </a:r>
            <a:r>
              <a:rPr lang="tr-T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Proje No: 104M387.</a:t>
            </a:r>
          </a:p>
          <a:p>
            <a:pPr algn="just"/>
            <a:r>
              <a:rPr lang="tr-T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Uzuner, B.A. (2007), “Çözümlü Problemlerle Temel Zemin Mekaniği”, Derya Kitabevi. </a:t>
            </a:r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FCF63228-3B6D-26F1-6113-B120ED760B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969" y="5894241"/>
            <a:ext cx="5266113" cy="883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83607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>
            <a:extLst>
              <a:ext uri="{FF2B5EF4-FFF2-40B4-BE49-F238E27FC236}">
                <a16:creationId xmlns:a16="http://schemas.microsoft.com/office/drawing/2014/main" id="{28374827-1FEB-4D3A-B1C9-1ACEDFF93E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7759"/>
            <a:ext cx="12192000" cy="6702481"/>
          </a:xfrm>
          <a:prstGeom prst="rect">
            <a:avLst/>
          </a:prstGeom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D1274CF-E913-4D91-AC92-CE2F225AC7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658210"/>
            <a:ext cx="9144000" cy="1051140"/>
          </a:xfrm>
        </p:spPr>
        <p:txBody>
          <a:bodyPr>
            <a:normAutofit/>
          </a:bodyPr>
          <a:lstStyle/>
          <a:p>
            <a:r>
              <a:rPr lang="tr-TR" sz="3600" b="1" dirty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DİNLEDİĞİNİZ İÇİN TEŞEKKÜRLER.</a:t>
            </a:r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6037C765-8AED-2B3E-1CB6-05B36420D2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8687" y="5599110"/>
            <a:ext cx="7040880" cy="1181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16821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256</Words>
  <Application>Microsoft Office PowerPoint</Application>
  <PresentationFormat>Geniş ekran</PresentationFormat>
  <Paragraphs>19</Paragraphs>
  <Slides>6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Teması</vt:lpstr>
      <vt:lpstr>ZMGM20-X Bildiri Başlığı  (Arial 32 punto)</vt:lpstr>
      <vt:lpstr>1. ANA BAŞLIK (Arial 28 punto)</vt:lpstr>
      <vt:lpstr>PowerPoint Sunusu</vt:lpstr>
      <vt:lpstr>PowerPoint Sunusu</vt:lpstr>
      <vt:lpstr>KAYNAKLAR</vt:lpstr>
      <vt:lpstr>DİNLEDİĞİNİZ İÇİN TEŞEKKÜRLER.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BİLDİRİ BAŞLIĞI XXXX</dc:title>
  <dc:creator>Esra</dc:creator>
  <cp:lastModifiedBy>Eylem Arslan</cp:lastModifiedBy>
  <cp:revision>21</cp:revision>
  <dcterms:created xsi:type="dcterms:W3CDTF">2026-09-28T11:40:46Z</dcterms:created>
  <dcterms:modified xsi:type="dcterms:W3CDTF">2026-10-02T13:47:11Z</dcterms:modified>
</cp:coreProperties>
</file>